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57" r:id="rId4"/>
    <p:sldId id="261" r:id="rId5"/>
    <p:sldId id="274" r:id="rId6"/>
    <p:sldId id="275" r:id="rId7"/>
    <p:sldId id="277" r:id="rId8"/>
    <p:sldId id="262" r:id="rId9"/>
    <p:sldId id="264" r:id="rId10"/>
    <p:sldId id="266" r:id="rId11"/>
    <p:sldId id="267" r:id="rId12"/>
    <p:sldId id="269" r:id="rId13"/>
    <p:sldId id="270" r:id="rId14"/>
    <p:sldId id="271" r:id="rId15"/>
    <p:sldId id="273" r:id="rId16"/>
    <p:sldId id="272" r:id="rId17"/>
    <p:sldId id="263" r:id="rId18"/>
    <p:sldId id="278" r:id="rId19"/>
    <p:sldId id="259" r:id="rId20"/>
  </p:sldIdLst>
  <p:sldSz cx="12192000" cy="6858000"/>
  <p:notesSz cx="6669088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2399A34E-09DC-4B3F-A516-70A472CDDFCF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5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A2B0146C-D66C-42CF-BAAE-E91048BF9CA0}" type="slidenum">
              <a:rPr lang="en-US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1358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246480" y="6356520"/>
            <a:ext cx="56991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9088920" y="6356520"/>
            <a:ext cx="22644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85D90B6-A5A2-4346-8C64-C50F2BA30FDC}" type="slidenum">
              <a:rPr lang="en-US" sz="14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" name="Line 5"/>
          <p:cNvSpPr/>
          <p:nvPr/>
        </p:nvSpPr>
        <p:spPr>
          <a:xfrm>
            <a:off x="1828800" y="3555720"/>
            <a:ext cx="8634600" cy="0"/>
          </a:xfrm>
          <a:prstGeom prst="line">
            <a:avLst/>
          </a:prstGeom>
          <a:ln w="7632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" name="Picture 4"/>
          <p:cNvPicPr/>
          <p:nvPr/>
        </p:nvPicPr>
        <p:blipFill>
          <a:blip r:embed="rId14"/>
          <a:srcRect l="22341" t="22940" r="20645" b="22100"/>
          <a:stretch/>
        </p:blipFill>
        <p:spPr>
          <a:xfrm>
            <a:off x="83160" y="39960"/>
            <a:ext cx="1142640" cy="1082160"/>
          </a:xfrm>
          <a:prstGeom prst="rect">
            <a:avLst/>
          </a:prstGeom>
          <a:ln>
            <a:noFill/>
          </a:ln>
        </p:spPr>
      </p:pic>
      <p:sp>
        <p:nvSpPr>
          <p:cNvPr id="6" name="CustomShape 6"/>
          <p:cNvSpPr/>
          <p:nvPr/>
        </p:nvSpPr>
        <p:spPr>
          <a:xfrm>
            <a:off x="1184760" y="207360"/>
            <a:ext cx="3221640" cy="104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normAutofit fontScale="90500" lnSpcReduction="2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DIPARTIMENTO DI ELETTRONICA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INFORMAZIONE E BIOINGEGNERIA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600" b="0" strike="noStrike" spc="-1">
                <a:solidFill>
                  <a:srgbClr val="FFFFFF"/>
                </a:solidFill>
                <a:latin typeface="Calibri"/>
              </a:rPr>
              <a:t>POLITECNICO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MILANO 1863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 flipV="1">
            <a:off x="0" y="6269400"/>
            <a:ext cx="12191760" cy="1141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0" y="0"/>
            <a:ext cx="12191760" cy="8899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24800" y="87120"/>
            <a:ext cx="11002680" cy="6825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7" name="Picture 4"/>
          <p:cNvPicPr/>
          <p:nvPr/>
        </p:nvPicPr>
        <p:blipFill>
          <a:blip r:embed="rId14"/>
          <a:srcRect l="22336" t="22930" r="20633" b="22095"/>
          <a:stretch/>
        </p:blipFill>
        <p:spPr>
          <a:xfrm>
            <a:off x="11527560" y="139320"/>
            <a:ext cx="564480" cy="566640"/>
          </a:xfrm>
          <a:prstGeom prst="rect">
            <a:avLst/>
          </a:prstGeom>
          <a:ln>
            <a:noFill/>
          </a:ln>
        </p:spPr>
      </p:pic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24800" y="977400"/>
            <a:ext cx="10280160" cy="52009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Modifica gli stili del testo dello schema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Secondo livello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Terzo livello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85920" lvl="3" indent="-25668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Quarto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542960" lvl="4" indent="-17100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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Quinto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dt"/>
          </p:nvPr>
        </p:nvSpPr>
        <p:spPr>
          <a:xfrm>
            <a:off x="485640" y="6451200"/>
            <a:ext cx="2190960" cy="326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ftr"/>
          </p:nvPr>
        </p:nvSpPr>
        <p:spPr>
          <a:xfrm>
            <a:off x="2816640" y="6384960"/>
            <a:ext cx="6558480" cy="458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sldNum"/>
          </p:nvPr>
        </p:nvSpPr>
        <p:spPr>
          <a:xfrm>
            <a:off x="9727920" y="6476760"/>
            <a:ext cx="1978200" cy="3009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2D15EB0-5643-4373-A53D-5D18304776E3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52" name="Immagine 6"/>
          <p:cNvPicPr/>
          <p:nvPr/>
        </p:nvPicPr>
        <p:blipFill>
          <a:blip r:embed="rId15"/>
          <a:stretch/>
        </p:blipFill>
        <p:spPr>
          <a:xfrm>
            <a:off x="11196360" y="1450080"/>
            <a:ext cx="892080" cy="350640"/>
          </a:xfrm>
          <a:prstGeom prst="rect">
            <a:avLst/>
          </a:prstGeom>
          <a:ln>
            <a:noFill/>
          </a:ln>
        </p:spPr>
      </p:pic>
      <p:pic>
        <p:nvPicPr>
          <p:cNvPr id="53" name="Immagine 3"/>
          <p:cNvPicPr/>
          <p:nvPr/>
        </p:nvPicPr>
        <p:blipFill>
          <a:blip r:embed="rId16"/>
          <a:stretch/>
        </p:blipFill>
        <p:spPr>
          <a:xfrm>
            <a:off x="10728000" y="1010880"/>
            <a:ext cx="1399320" cy="318240"/>
          </a:xfrm>
          <a:prstGeom prst="rect">
            <a:avLst/>
          </a:prstGeom>
          <a:ln>
            <a:noFill/>
          </a:ln>
        </p:spPr>
      </p:pic>
      <p:pic>
        <p:nvPicPr>
          <p:cNvPr id="54" name="Picture 6"/>
          <p:cNvPicPr/>
          <p:nvPr/>
        </p:nvPicPr>
        <p:blipFill>
          <a:blip r:embed="rId17"/>
          <a:stretch/>
        </p:blipFill>
        <p:spPr>
          <a:xfrm>
            <a:off x="11358720" y="1895760"/>
            <a:ext cx="726480" cy="351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matplotlib.org/3.1.1/index.html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qt.io/qt-5/index.html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0" y="5848920"/>
            <a:ext cx="12191760" cy="1039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TextShape 2"/>
          <p:cNvSpPr txBox="1"/>
          <p:nvPr/>
        </p:nvSpPr>
        <p:spPr>
          <a:xfrm>
            <a:off x="1230840" y="2707920"/>
            <a:ext cx="9730080" cy="694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FFFFFF"/>
                </a:solidFill>
                <a:latin typeface="Calibri Light"/>
              </a:rPr>
              <a:t>Smart Networks and Service Orchestration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TextShape 3"/>
          <p:cNvSpPr txBox="1"/>
          <p:nvPr/>
        </p:nvSpPr>
        <p:spPr>
          <a:xfrm>
            <a:off x="778681" y="3727080"/>
            <a:ext cx="10433270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ALARM MANAGEMENT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 Presentation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Politecnico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di Milano, May 30</a:t>
            </a:r>
            <a:r>
              <a:rPr lang="en-US" sz="2800" b="0" strike="noStrike" spc="-1" baseline="30000" dirty="0">
                <a:solidFill>
                  <a:srgbClr val="FFFFFF"/>
                </a:solidFill>
                <a:latin typeface="Calibri"/>
              </a:rPr>
              <a:t>th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2020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0" name="Immagine 10"/>
          <p:cNvPicPr/>
          <p:nvPr/>
        </p:nvPicPr>
        <p:blipFill>
          <a:blip r:embed="rId3"/>
          <a:stretch/>
        </p:blipFill>
        <p:spPr>
          <a:xfrm>
            <a:off x="5899320" y="-15120"/>
            <a:ext cx="6292440" cy="285048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01" name="CustomShape 4"/>
          <p:cNvSpPr/>
          <p:nvPr/>
        </p:nvSpPr>
        <p:spPr>
          <a:xfrm>
            <a:off x="-589680" y="5130720"/>
            <a:ext cx="13378680" cy="1642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Immagine 16"/>
          <p:cNvPicPr/>
          <p:nvPr/>
        </p:nvPicPr>
        <p:blipFill>
          <a:blip r:embed="rId4"/>
          <a:stretch/>
        </p:blipFill>
        <p:spPr>
          <a:xfrm>
            <a:off x="9637920" y="5794200"/>
            <a:ext cx="2059560" cy="969840"/>
          </a:xfrm>
          <a:prstGeom prst="rect">
            <a:avLst/>
          </a:prstGeom>
          <a:ln>
            <a:noFill/>
          </a:ln>
          <a:scene3d>
            <a:camera prst="perspectiveContrastingLeftFacing" fov="0">
              <a:rot lat="0" lon="0" rev="0"/>
            </a:camera>
            <a:lightRig rig="threePt" dir="t"/>
          </a:scene3d>
          <a:sp3d z="-88900"/>
        </p:spPr>
      </p:pic>
      <p:pic>
        <p:nvPicPr>
          <p:cNvPr id="103" name="Immagine 3"/>
          <p:cNvPicPr/>
          <p:nvPr/>
        </p:nvPicPr>
        <p:blipFill>
          <a:blip r:embed="rId5"/>
          <a:stretch/>
        </p:blipFill>
        <p:spPr>
          <a:xfrm>
            <a:off x="493920" y="5850360"/>
            <a:ext cx="3107160" cy="707400"/>
          </a:xfrm>
          <a:prstGeom prst="rect">
            <a:avLst/>
          </a:prstGeom>
          <a:ln>
            <a:noFill/>
          </a:ln>
        </p:spPr>
      </p:pic>
      <p:pic>
        <p:nvPicPr>
          <p:cNvPr id="104" name="Immagine 6"/>
          <p:cNvPicPr/>
          <p:nvPr/>
        </p:nvPicPr>
        <p:blipFill>
          <a:blip r:embed="rId6"/>
          <a:stretch/>
        </p:blipFill>
        <p:spPr>
          <a:xfrm>
            <a:off x="4514040" y="5913720"/>
            <a:ext cx="1798560" cy="707400"/>
          </a:xfrm>
          <a:prstGeom prst="rect">
            <a:avLst/>
          </a:prstGeom>
          <a:ln>
            <a:noFill/>
          </a:ln>
        </p:spPr>
      </p:pic>
      <p:pic>
        <p:nvPicPr>
          <p:cNvPr id="105" name="Picture 6"/>
          <p:cNvPicPr/>
          <p:nvPr/>
        </p:nvPicPr>
        <p:blipFill>
          <a:blip r:embed="rId7"/>
          <a:stretch/>
        </p:blipFill>
        <p:spPr>
          <a:xfrm>
            <a:off x="7243560" y="5859360"/>
            <a:ext cx="1463760" cy="708840"/>
          </a:xfrm>
          <a:prstGeom prst="rect">
            <a:avLst/>
          </a:prstGeom>
          <a:ln>
            <a:noFill/>
          </a:ln>
        </p:spPr>
      </p:pic>
      <p:sp>
        <p:nvSpPr>
          <p:cNvPr id="13" name="TextShape 3">
            <a:extLst>
              <a:ext uri="{FF2B5EF4-FFF2-40B4-BE49-F238E27FC236}">
                <a16:creationId xmlns:a16="http://schemas.microsoft.com/office/drawing/2014/main" id="{164E6956-FF6C-4F72-A265-0F2C44F69002}"/>
              </a:ext>
            </a:extLst>
          </p:cNvPr>
          <p:cNvSpPr txBox="1"/>
          <p:nvPr/>
        </p:nvSpPr>
        <p:spPr>
          <a:xfrm>
            <a:off x="493920" y="2294481"/>
            <a:ext cx="5256941" cy="438809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Project-Team 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  <a:p>
            <a:r>
              <a:rPr lang="en-GB" sz="2000" dirty="0"/>
              <a:t>2.    </a:t>
            </a:r>
            <a:r>
              <a:rPr lang="en-GB" sz="2000" u="sng" dirty="0"/>
              <a:t>During the analysis </a:t>
            </a:r>
            <a:r>
              <a:rPr lang="en-GB" sz="2000" dirty="0"/>
              <a:t>after we confirm our choices into the </a:t>
            </a:r>
            <a:r>
              <a:rPr lang="en-GB" sz="2000" b="1" dirty="0"/>
              <a:t>Run</a:t>
            </a:r>
            <a:r>
              <a:rPr lang="en-GB" sz="2000" dirty="0"/>
              <a:t> </a:t>
            </a:r>
            <a:r>
              <a:rPr lang="en-GB" sz="2000" i="1" dirty="0"/>
              <a:t>button</a:t>
            </a:r>
            <a:r>
              <a:rPr lang="en-GB" sz="2000" dirty="0"/>
              <a:t> window: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A8A66-C35A-4582-95E7-41C4387F5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974" y="2949314"/>
            <a:ext cx="7363086" cy="211361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E8BA37-4D2C-4A3C-8C8E-C8EC281DFE4D}"/>
              </a:ext>
            </a:extLst>
          </p:cNvPr>
          <p:cNvCxnSpPr/>
          <p:nvPr/>
        </p:nvCxnSpPr>
        <p:spPr>
          <a:xfrm flipV="1">
            <a:off x="7435121" y="5231567"/>
            <a:ext cx="0" cy="764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521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Load Table</a:t>
            </a:r>
            <a:r>
              <a:rPr lang="en-GB" dirty="0"/>
              <a:t>: it fetches the content from the DB table whose values refer to the last update performed by the </a:t>
            </a:r>
            <a:r>
              <a:rPr lang="en-GB" i="1" dirty="0"/>
              <a:t>Worker Threads</a:t>
            </a:r>
            <a:endParaRPr lang="en-GB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15F4AFA7-8037-4962-990B-1704A9B53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47" y="2479916"/>
            <a:ext cx="854439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5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792404" y="971320"/>
            <a:ext cx="9983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Graphs:</a:t>
            </a:r>
            <a:r>
              <a:rPr lang="en-GB" dirty="0"/>
              <a:t> it retrieves the proper data from the DB table and updates consequently the graphs in the three tabs: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The graphs inside the GUI have been created using </a:t>
            </a:r>
            <a:r>
              <a:rPr lang="en-GB" dirty="0">
                <a:hlinkClick r:id="rId2"/>
              </a:rPr>
              <a:t>matplotlib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 each graph tab there is an indication about the last refresh 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Graph1: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EF712B-D1A7-4BFC-9A83-F10E1B8301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t="25710" r="7727" b="-846"/>
          <a:stretch/>
        </p:blipFill>
        <p:spPr>
          <a:xfrm>
            <a:off x="1314137" y="2448648"/>
            <a:ext cx="9983448" cy="349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42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2: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38A4E5-208C-4B9D-A366-732A72FA7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50" y="1613516"/>
            <a:ext cx="9685714" cy="4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24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3: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50BD3C-D1E7-4CF4-9654-E951A0C7F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34" y="1733438"/>
            <a:ext cx="10466667" cy="4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Save</a:t>
            </a:r>
            <a:r>
              <a:rPr lang="en-GB" dirty="0"/>
              <a:t>: it is possible to save either a subset or all the graphs such that a post-analysis and an evaluation of the process can be performed even after we close the GUI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8D6028-9748-496C-94E7-B80B69379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675" y="2511297"/>
            <a:ext cx="4747596" cy="31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22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16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Live Demo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2764606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Telegram bot information:</a:t>
            </a:r>
          </a:p>
          <a:p>
            <a:pPr marL="457200" indent="-457200">
              <a:lnSpc>
                <a:spcPct val="10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Open your telegram application and search: @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Sdn</a:t>
            </a:r>
            <a:r>
              <a:rPr lang="en-US" sz="2800" spc="-1" dirty="0" err="1">
                <a:solidFill>
                  <a:srgbClr val="000000"/>
                </a:solidFill>
                <a:latin typeface="Calibri"/>
              </a:rPr>
              <a:t>Alarm_bot</a:t>
            </a:r>
            <a:endParaRPr lang="en-US" sz="2800" spc="-1" dirty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10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Start the bot</a:t>
            </a:r>
          </a:p>
          <a:p>
            <a:pPr marL="457200" indent="-457200">
              <a:lnSpc>
                <a:spcPct val="10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The bot will send a message where there is a link to a telegram group: open it</a:t>
            </a:r>
            <a:r>
              <a:rPr lang="en-US" sz="2800" spc="-1" dirty="0">
                <a:solidFill>
                  <a:srgbClr val="000000"/>
                </a:solidFill>
                <a:latin typeface="Calibri"/>
              </a:rPr>
              <a:t>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17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52753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523880" y="1122479"/>
            <a:ext cx="9143640" cy="790727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 dirty="0">
                <a:solidFill>
                  <a:srgbClr val="FFFFFF"/>
                </a:solidFill>
                <a:latin typeface="Calibri Light"/>
              </a:rPr>
              <a:t>THANKS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2556360" y="2090548"/>
            <a:ext cx="7078680" cy="1935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700" b="0" strike="noStrike" spc="-1" dirty="0">
                <a:solidFill>
                  <a:srgbClr val="FFFFFF"/>
                </a:solidFill>
                <a:latin typeface="Calibri"/>
              </a:rPr>
              <a:t>Question time</a:t>
            </a:r>
            <a:endParaRPr lang="en-US" sz="2700" b="0" strike="noStrike" spc="-1" dirty="0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A9A731-CD45-4D17-A249-29D86456993F}"/>
              </a:ext>
            </a:extLst>
          </p:cNvPr>
          <p:cNvSpPr txBox="1"/>
          <p:nvPr/>
        </p:nvSpPr>
        <p:spPr>
          <a:xfrm>
            <a:off x="1523880" y="4025908"/>
            <a:ext cx="86751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Contacts: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Fabio Carminati: fabio3.carminati@mail.polimi.it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Emanuele </a:t>
            </a:r>
            <a:r>
              <a:rPr lang="en-GB" sz="2500" dirty="0" err="1">
                <a:solidFill>
                  <a:schemeClr val="bg1">
                    <a:lumMod val="95000"/>
                  </a:schemeClr>
                </a:solidFill>
              </a:rPr>
              <a:t>Gallone</a:t>
            </a: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: emanuele.gallone@mail.polimi.it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Andrés Rodriguez: andresfelipe.rodriguez@mail.polimi.it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1357933"/>
            <a:ext cx="4838626" cy="3739485"/>
          </a:xfrm>
        </p:spPr>
        <p:txBody>
          <a:bodyPr/>
          <a:lstStyle/>
          <a:p>
            <a:r>
              <a:rPr lang="en-GB" sz="1800" b="1" dirty="0"/>
              <a:t>Used Architecture from the </a:t>
            </a:r>
            <a:r>
              <a:rPr lang="en-GB" sz="1800" b="1" dirty="0" err="1"/>
              <a:t>PoliMi</a:t>
            </a:r>
            <a:r>
              <a:rPr lang="en-GB" sz="1800" b="1" dirty="0"/>
              <a:t> Lab: </a:t>
            </a:r>
            <a:endParaRPr lang="en-GB" sz="1800" dirty="0"/>
          </a:p>
          <a:p>
            <a:endParaRPr lang="en-GB" sz="1800" dirty="0"/>
          </a:p>
          <a:p>
            <a:pPr algn="just"/>
            <a:r>
              <a:rPr lang="en-US" sz="1800" dirty="0"/>
              <a:t>In this project, we monitor and notify the alarms corresponding to the three </a:t>
            </a:r>
            <a:r>
              <a:rPr lang="en-US" sz="1800" dirty="0" err="1"/>
              <a:t>QuadFlex</a:t>
            </a:r>
            <a:r>
              <a:rPr lang="en-US" sz="1800" dirty="0"/>
              <a:t> Terminals provided by ADVA in the </a:t>
            </a:r>
            <a:r>
              <a:rPr lang="en-US" sz="1800" dirty="0" err="1"/>
              <a:t>PoliMi</a:t>
            </a:r>
            <a:r>
              <a:rPr lang="en-US" sz="1800" dirty="0"/>
              <a:t> Lab, whose Ip addresses correspond to:</a:t>
            </a:r>
          </a:p>
          <a:p>
            <a:endParaRPr lang="en-US" sz="1800" dirty="0"/>
          </a:p>
          <a:p>
            <a:r>
              <a:rPr lang="en-US" sz="1800" dirty="0"/>
              <a:t>10.11.12.19/24</a:t>
            </a:r>
          </a:p>
          <a:p>
            <a:endParaRPr lang="en-US" sz="1800" dirty="0"/>
          </a:p>
          <a:p>
            <a:r>
              <a:rPr lang="en-US" sz="1800" dirty="0"/>
              <a:t>10.11.12.21/24</a:t>
            </a:r>
          </a:p>
          <a:p>
            <a:endParaRPr lang="en-US" sz="1800" dirty="0"/>
          </a:p>
          <a:p>
            <a:r>
              <a:rPr lang="en-US" sz="1800" dirty="0"/>
              <a:t>10.11.12.23/24</a:t>
            </a:r>
            <a:endParaRPr lang="en-GB" sz="1800" dirty="0"/>
          </a:p>
          <a:p>
            <a:endParaRPr lang="en-GB" sz="1800" dirty="0"/>
          </a:p>
          <a:p>
            <a:endParaRPr lang="en-GB" sz="1800" b="1" dirty="0"/>
          </a:p>
          <a:p>
            <a:endParaRPr lang="en-GB" sz="1800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324" y="1524001"/>
            <a:ext cx="5059400" cy="340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29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0" y="1593706"/>
            <a:ext cx="5342642" cy="368487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952122" y="1815701"/>
            <a:ext cx="4838626" cy="3240887"/>
          </a:xfrm>
        </p:spPr>
        <p:txBody>
          <a:bodyPr/>
          <a:lstStyle/>
          <a:p>
            <a:r>
              <a:rPr lang="en-GB" sz="1800" b="1" dirty="0"/>
              <a:t>Our Software Architecture: </a:t>
            </a:r>
            <a:endParaRPr lang="en-GB" sz="1800" dirty="0"/>
          </a:p>
          <a:p>
            <a:endParaRPr lang="en-GB" sz="1800" dirty="0"/>
          </a:p>
          <a:p>
            <a:pPr algn="just"/>
            <a:r>
              <a:rPr lang="en-US" sz="1800" dirty="0"/>
              <a:t>Nevertheless, we go further to the previous architecture and propose a monitor alarm system for several terminals.</a:t>
            </a:r>
          </a:p>
          <a:p>
            <a:pPr algn="just"/>
            <a:r>
              <a:rPr lang="en-US" sz="1800" dirty="0"/>
              <a:t>In our system, we instantiate a thread for each terminal.</a:t>
            </a:r>
          </a:p>
          <a:p>
            <a:pPr algn="just"/>
            <a:endParaRPr lang="es-MX" sz="1800" dirty="0"/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Using the NETCONF-based interface, we retrieve the information of the alarms of each terminal to the Data-Base manager, and further on to the Notification manager.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2057612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Data Base Manager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70" y="918043"/>
            <a:ext cx="5070885" cy="526108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093" y="4334397"/>
            <a:ext cx="5472543" cy="1556437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611093" y="1062905"/>
            <a:ext cx="5472543" cy="2991588"/>
          </a:xfrm>
        </p:spPr>
        <p:txBody>
          <a:bodyPr/>
          <a:lstStyle/>
          <a:p>
            <a:pPr algn="just"/>
            <a:r>
              <a:rPr lang="en-US" sz="1800" dirty="0"/>
              <a:t>We took: 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Condition Description, Time stamp, and Notification Code from the XML response.</a:t>
            </a:r>
          </a:p>
          <a:p>
            <a:pPr algn="just"/>
            <a:endParaRPr lang="es-MX" sz="1800" dirty="0"/>
          </a:p>
          <a:p>
            <a:pPr algn="just"/>
            <a:r>
              <a:rPr lang="en-US" sz="1800" dirty="0"/>
              <a:t>The Notification Code can be </a:t>
            </a:r>
          </a:p>
          <a:p>
            <a:pPr algn="just"/>
            <a:r>
              <a:rPr lang="en-US" sz="1800" dirty="0"/>
              <a:t>"critical": 5</a:t>
            </a:r>
          </a:p>
          <a:p>
            <a:pPr algn="just"/>
            <a:r>
              <a:rPr lang="en-US" sz="1800" dirty="0"/>
              <a:t>"major": 4</a:t>
            </a:r>
          </a:p>
          <a:p>
            <a:pPr algn="just"/>
            <a:r>
              <a:rPr lang="en-US" sz="1800" dirty="0"/>
              <a:t>"minor": 3</a:t>
            </a:r>
          </a:p>
          <a:p>
            <a:pPr algn="just"/>
            <a:r>
              <a:rPr lang="en-US" sz="1800" dirty="0"/>
              <a:t>"warning": 2.</a:t>
            </a:r>
          </a:p>
          <a:p>
            <a:pPr algn="just"/>
            <a:r>
              <a:rPr lang="en-US" sz="1800" dirty="0"/>
              <a:t>"not-alarmed": 1</a:t>
            </a:r>
          </a:p>
          <a:p>
            <a:pPr algn="just"/>
            <a:r>
              <a:rPr lang="en-US" sz="1800" dirty="0"/>
              <a:t>"not-reported": 0 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468089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236" y="1071992"/>
            <a:ext cx="6398144" cy="2060865"/>
          </a:xfrm>
          <a:prstGeom prst="rect">
            <a:avLst/>
          </a:prstGeom>
          <a:ln w="38100">
            <a:solidFill>
              <a:schemeClr val="accent6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Notification Manager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276623" y="1994376"/>
            <a:ext cx="2481006" cy="249299"/>
          </a:xfrm>
          <a:ln w="38100"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GB" sz="1800" b="1" dirty="0"/>
              <a:t> Notification via e-mail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167321" y="4532546"/>
            <a:ext cx="3304059" cy="249299"/>
          </a:xfrm>
          <a:ln w="38100">
            <a:solidFill>
              <a:schemeClr val="accent5"/>
            </a:solidFill>
          </a:ln>
        </p:spPr>
        <p:txBody>
          <a:bodyPr/>
          <a:lstStyle/>
          <a:p>
            <a:r>
              <a:rPr lang="en-GB" sz="1800" b="1" dirty="0"/>
              <a:t> Notification via Telegram Bot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509" y="3323353"/>
            <a:ext cx="5060266" cy="2858951"/>
          </a:xfrm>
          <a:prstGeom prst="rect">
            <a:avLst/>
          </a:prstGeom>
          <a:ln w="38100">
            <a:solidFill>
              <a:schemeClr val="accent5"/>
            </a:solidFill>
          </a:ln>
        </p:spPr>
      </p:pic>
      <p:sp>
        <p:nvSpPr>
          <p:cNvPr id="7" name="Rectángulo 6"/>
          <p:cNvSpPr/>
          <p:nvPr/>
        </p:nvSpPr>
        <p:spPr>
          <a:xfrm>
            <a:off x="2493820" y="5334000"/>
            <a:ext cx="2175164" cy="7481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ángulo 8"/>
          <p:cNvSpPr/>
          <p:nvPr/>
        </p:nvSpPr>
        <p:spPr>
          <a:xfrm>
            <a:off x="2503270" y="3323353"/>
            <a:ext cx="3634293" cy="19104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9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 animBg="1"/>
      <p:bldP spid="7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2745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000" dirty="0"/>
              <a:t>Implemented using </a:t>
            </a:r>
            <a:r>
              <a:rPr lang="en-GB" sz="2000" dirty="0">
                <a:hlinkClick r:id="rId2"/>
              </a:rPr>
              <a:t>PyQt5</a:t>
            </a:r>
            <a:endParaRPr lang="en-GB" sz="2000" dirty="0"/>
          </a:p>
          <a:p>
            <a:pPr>
              <a:lnSpc>
                <a:spcPct val="150000"/>
              </a:lnSpc>
            </a:pPr>
            <a:r>
              <a:rPr lang="en-GB" sz="2000" dirty="0"/>
              <a:t>With the Graphical User Interface it is possible to interact with our project in two different moments: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GB" sz="2000" u="sng" dirty="0"/>
              <a:t>Before our analysis starts: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Edit the </a:t>
            </a:r>
            <a:r>
              <a:rPr lang="en-GB" sz="2000" i="1" dirty="0"/>
              <a:t>notification parameters</a:t>
            </a:r>
            <a:r>
              <a:rPr lang="en-GB" sz="2000" dirty="0"/>
              <a:t>: i.e. which type of notifications we want to receive and the consequential credentials needed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Add </a:t>
            </a:r>
            <a:r>
              <a:rPr lang="en-GB" sz="2000" i="1" dirty="0"/>
              <a:t>new devices </a:t>
            </a:r>
            <a:r>
              <a:rPr lang="en-GB" sz="2000" dirty="0"/>
              <a:t>that will be taken into account during the evaluation </a:t>
            </a:r>
          </a:p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</p:txBody>
      </p:sp>
    </p:spTree>
    <p:extLst>
      <p:ext uri="{BB962C8B-B14F-4D97-AF65-F5344CB8AC3E}">
        <p14:creationId xmlns:p14="http://schemas.microsoft.com/office/powerpoint/2010/main" val="327850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7854E6D-8771-4B54-ADAB-1D7702FE0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4" y="209862"/>
            <a:ext cx="10677994" cy="55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85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7099</TotalTime>
  <Words>560</Words>
  <Application>Microsoft Office PowerPoint</Application>
  <PresentationFormat>Widescreen</PresentationFormat>
  <Paragraphs>106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Architecture</vt:lpstr>
      <vt:lpstr>Architecture</vt:lpstr>
      <vt:lpstr>Data Base Manager</vt:lpstr>
      <vt:lpstr>Notification Manager</vt:lpstr>
      <vt:lpstr>PowerPoint Presentation</vt:lpstr>
      <vt:lpstr>Graphical User Interface</vt:lpstr>
      <vt:lpstr>PowerPoint Presentation</vt:lpstr>
      <vt:lpstr>Graphical User Interface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Sebastian Troia</dc:creator>
  <dc:description/>
  <cp:lastModifiedBy>Fabio Carminati</cp:lastModifiedBy>
  <cp:revision>480</cp:revision>
  <cp:lastPrinted>2020-02-12T16:11:07Z</cp:lastPrinted>
  <dcterms:created xsi:type="dcterms:W3CDTF">2020-02-03T11:42:26Z</dcterms:created>
  <dcterms:modified xsi:type="dcterms:W3CDTF">2020-05-29T12:35:14Z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</vt:i4>
  </property>
</Properties>
</file>